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77" r:id="rId3"/>
    <p:sldId id="284" r:id="rId4"/>
    <p:sldId id="287" r:id="rId5"/>
    <p:sldId id="288" r:id="rId6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  <a:srgbClr val="7A0017"/>
    <a:srgbClr val="D2A010"/>
    <a:srgbClr val="B57415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9158" autoAdjust="0"/>
  </p:normalViewPr>
  <p:slideViewPr>
    <p:cSldViewPr>
      <p:cViewPr>
        <p:scale>
          <a:sx n="80" d="100"/>
          <a:sy n="80" d="100"/>
        </p:scale>
        <p:origin x="-1716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2BE447-4964-4619-9859-B71698D9A8AB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96DA4D-AB04-4B98-B3F6-2CF133CE9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71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B473C7-3ADE-4E48-87F6-4A7852A4C9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0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B473C7-3ADE-4E48-87F6-4A7852A4C9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0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63600" y="212725"/>
            <a:ext cx="8572500" cy="4822825"/>
          </a:xfrm>
          <a:ln/>
        </p:spPr>
      </p:sp>
      <p:sp>
        <p:nvSpPr>
          <p:cNvPr id="3993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65752E9-2C3C-4DCB-8C29-0A97DB90E6D6}" type="slidenum">
              <a:rPr lang="ru-RU" altLang="ru-RU" sz="1200" smtClean="0">
                <a:solidFill>
                  <a:srgbClr val="000000"/>
                </a:solidFill>
              </a:rPr>
              <a:pPr/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8B9B1-0978-4079-9692-8158BC81BB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6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8B9B1-0978-4079-9692-8158BC81BB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6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4228-3343-4E9E-A808-EFDB6DDA57DE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9498-F50F-4BB0-840E-527B9249F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22AB-C071-4E9D-A921-C3C91A0FD8AF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9EB4-EAA9-4B7D-BE2B-FF30F3F9D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FA75-4C74-4668-87E9-5EA126B36199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746C-5B7B-4ED5-A61E-60D8FF9BB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EF37-833D-40C6-A150-5E11F120F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8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2DB7-3D95-4DAB-97E7-BB99A12DEAB3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26B3-F019-43B5-BA15-B32455DFA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C060-3C67-4579-9637-E3B4ACD3B9AB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4923-909F-4976-A870-D982ACB06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615F-10EA-413F-A6D8-074FF1044C91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433A-E70F-4B98-80E8-68314748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A25A-BBAF-4B08-9190-BED902A34777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A399-EC20-4A56-8C07-DEB224466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FD65-8298-4B0F-B354-D7FADFD3292E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B5FF-8AFC-4FBF-ACE1-65F80B2BC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655D-BAB7-462D-B5D2-66471F318862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9C61-D232-455E-A539-01053692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AB25-6315-4610-87B0-89CE9D33E960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A4F0-F073-408E-B327-8DB6EC182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4505-CF48-47DC-B779-0DF82A13814D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2731-676C-4DF6-913A-4C3F4DC95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3EDD81-7DA0-4E32-8571-276CD52DB6A1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83373-F3EA-4DF3-8B3A-76016EC4C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Box 41"/>
          <p:cNvSpPr txBox="1">
            <a:spLocks noChangeArrowheads="1"/>
          </p:cNvSpPr>
          <p:nvPr/>
        </p:nvSpPr>
        <p:spPr bwMode="auto">
          <a:xfrm>
            <a:off x="3430588" y="1876425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cs typeface="Arial" charset="0"/>
              </a:rPr>
              <a:t>   110300</a:t>
            </a:r>
          </a:p>
        </p:txBody>
      </p:sp>
      <p:sp>
        <p:nvSpPr>
          <p:cNvPr id="16395" name="TextBox 42"/>
          <p:cNvSpPr txBox="1">
            <a:spLocks noChangeArrowheads="1"/>
          </p:cNvSpPr>
          <p:nvPr/>
        </p:nvSpPr>
        <p:spPr bwMode="auto">
          <a:xfrm>
            <a:off x="4646613" y="1552574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Arial" charset="0"/>
              </a:rPr>
              <a:t>  150700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1424" y="1885645"/>
            <a:ext cx="10153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МЕЖВЕДОМСТВЕННОЕ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ВЗАИМОДЕЙСТВИЕ 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ВОПРОСАХ ПРОФИЛАКТИКИ БЕЗНАДЗОРНОСТИ И ПРАВОНАРУШЕНИЙ НЕСОВЕРШЕННОЛЕТНИХ, ЗАЩИТЫ ИХ ПРАВ </a:t>
            </a:r>
          </a:p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И ОХРАНЯЕМЫХ ЗАКОНОМ ИНТЕРЕСОВ </a:t>
            </a:r>
          </a:p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НА ТЕРРИТОРИИ ГОРОДА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ТЮМЕНИ 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Box 41"/>
          <p:cNvSpPr txBox="1">
            <a:spLocks noChangeArrowheads="1"/>
          </p:cNvSpPr>
          <p:nvPr/>
        </p:nvSpPr>
        <p:spPr bwMode="auto">
          <a:xfrm>
            <a:off x="3430588" y="1876425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Arial" charset="0"/>
              </a:rPr>
              <a:t>   110300</a:t>
            </a:r>
          </a:p>
        </p:txBody>
      </p:sp>
      <p:sp>
        <p:nvSpPr>
          <p:cNvPr id="16395" name="TextBox 42"/>
          <p:cNvSpPr txBox="1">
            <a:spLocks noChangeArrowheads="1"/>
          </p:cNvSpPr>
          <p:nvPr/>
        </p:nvSpPr>
        <p:spPr bwMode="auto">
          <a:xfrm>
            <a:off x="4646613" y="1552574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Arial" charset="0"/>
              </a:rPr>
              <a:t>  150700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2707" y="2358871"/>
            <a:ext cx="31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ОБРАЗОВАТЕЛЬНЫЕ ОРГАНИЗАЦИИ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3256" y="895612"/>
            <a:ext cx="520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3B65"/>
                </a:solidFill>
              </a:rPr>
              <a:t>КОМИССИЯ ПО ДЕЛАМ НЕСОВЕРШЕННОЛЕТНИХ И ЗАЩИТЕ ИХ ПРАВ</a:t>
            </a:r>
            <a:endParaRPr lang="ru-RU" sz="1600" b="1" dirty="0">
              <a:solidFill>
                <a:srgbClr val="193B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707" y="2978802"/>
            <a:ext cx="41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ПОДРАЗДЕНИЯ ПО ДЕЛАМ НЕСОВЕРШЕННОЛЕТНИХ УМВД РОССИИ ПО ГОРОДУ ТЮМЕНИ 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7169" y="5592343"/>
            <a:ext cx="31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ОРГАНЫ СОЦИАЛЬНОЙ ЗАЩИТЫ НАСЕЛЕНИЯ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20849" y="4629975"/>
            <a:ext cx="273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УЧРЕЖДЕНИЯ ЗДРАВООХРАНЕНИЯ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1266" y="3394301"/>
            <a:ext cx="32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tx2"/>
                </a:solidFill>
              </a:rPr>
              <a:t>УЧРЕЖДЕНИЯ ДОПОЛНИТЕЛЬНОГО ОБРАЗОВАНИЯ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84415" y="-171400"/>
            <a:ext cx="10972320" cy="11448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>
                <a:solidFill>
                  <a:srgbClr val="7A0017"/>
                </a:solidFill>
                <a:latin typeface="Arial" charset="0"/>
                <a:ea typeface="+mn-ea"/>
                <a:cs typeface="+mn-cs"/>
              </a:rPr>
              <a:t>МЕЖВЕДОМСТВЕННАЯ </a:t>
            </a:r>
            <a:r>
              <a:rPr lang="ru-RU" sz="3000" b="1" dirty="0" smtClean="0">
                <a:solidFill>
                  <a:srgbClr val="7A0017"/>
                </a:solidFill>
                <a:latin typeface="Arial" charset="0"/>
                <a:ea typeface="+mn-ea"/>
                <a:cs typeface="+mn-cs"/>
              </a:rPr>
              <a:t>КОМАНДА ГОРОДА ТЮМЕНИ</a:t>
            </a:r>
            <a:endParaRPr lang="ru-RU" sz="3000" b="1" dirty="0">
              <a:solidFill>
                <a:srgbClr val="7A0017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6231" y="5527083"/>
            <a:ext cx="32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</a:rPr>
              <a:t>ОРГАНЫ ОПЕКИ И ПОПЕЧИТЕЛЬСТВА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426" y="4812111"/>
            <a:ext cx="3659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ОРГАНЫ СЛУЖБЫ ЗАНЯТОСТИ 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5906" y="6114454"/>
            <a:ext cx="374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</a:rPr>
              <a:t>ОБЩЕСТВЕННЫЕ ОРГАНИЗАЦИИ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3840" y="1438293"/>
            <a:ext cx="31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3B65"/>
                </a:solidFill>
              </a:rPr>
              <a:t>ПРОКУРАТУРА </a:t>
            </a:r>
          </a:p>
          <a:p>
            <a:pPr algn="ctr"/>
            <a:r>
              <a:rPr lang="ru-RU" sz="1600" b="1" dirty="0" smtClean="0">
                <a:solidFill>
                  <a:srgbClr val="193B65"/>
                </a:solidFill>
              </a:rPr>
              <a:t>ГОРОДА ТЮМЕНИ  </a:t>
            </a:r>
            <a:endParaRPr lang="ru-RU" sz="1600" b="1" dirty="0">
              <a:solidFill>
                <a:srgbClr val="193B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2922" y="14803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СЛЕДСТВЕННЫЕ ОТДЕЛЫ СЛЕДСТВЕННОГО КОМИТЕТА РФ ПО ТЮМЕНСКОЙ ОБЛАСТИ  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920" y="4012237"/>
            <a:ext cx="32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УЧРЕЖДЕНИЯ УФСИН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ПО ТЮМЕНСКОЙ ОБЛАСТИ  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7604" y="2547726"/>
            <a:ext cx="3351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ОГИБДД УМВД РОССИИ ПО ГОРОДУ ТЮМЕНИ 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6588" y="6265508"/>
            <a:ext cx="31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ВОЛОНТЕРЫ-НАСТАВНИКИ  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5239" r="10266" b="12060"/>
          <a:stretch/>
        </p:blipFill>
        <p:spPr>
          <a:xfrm>
            <a:off x="4550594" y="2311384"/>
            <a:ext cx="2952328" cy="31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6864351" y="6569075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44784" y="5427663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864351" y="5991225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864351" y="4652963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965951" y="4149725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64351" y="3716338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959600" y="3213100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959600" y="2636838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64351" y="2060575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864351" y="1484313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864351" y="1052513"/>
            <a:ext cx="575733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88913"/>
            <a:ext cx="121920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lang="ru-RU" sz="1800" b="1" i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72042" y="188913"/>
            <a:ext cx="10847916" cy="6377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2936" tIns="41468" rIns="82936" bIns="41468">
            <a:spAutoFit/>
          </a:bodyPr>
          <a:lstStyle/>
          <a:p>
            <a:pPr algn="ctr" defTabSz="727075"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rgbClr val="7A0017"/>
                </a:solidFill>
              </a:rPr>
              <a:t>МЕЖВЕДОМСТВЕННЫЕ ТЕХНОЛОГИИ, НАПРАВЛЕННЫЕ НА ЗАЩИТУ ПРАВ И ЗАКОННЫХ ИНТЕРЕСОВ НЕСОВЕРШЕННОЛЕТНИХ  </a:t>
            </a:r>
            <a:endParaRPr lang="ru-RU" altLang="ru-RU" sz="2000" b="1" dirty="0">
              <a:solidFill>
                <a:srgbClr val="7A0017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4000" y="3410813"/>
            <a:ext cx="5355656" cy="325437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РАЗРЕШЕНИЕ КОНФЛИКТНЫХ СИТУАЦИЙ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24000" y="3936256"/>
            <a:ext cx="5345328" cy="507898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just">
              <a:lnSpc>
                <a:spcPts val="1200"/>
              </a:lnSpc>
              <a:defRPr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С ДЕТЬМИ, НАХОДЯЩИМИСЯ В КОНФЛИКТЕ С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ЗАКОНОМ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24000" y="2273871"/>
            <a:ext cx="5342586" cy="361951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СЛУЖБЫ ПСИХОЛОГО-ПЕДАГОГИЧЕСКОЙ ПОДДЕРЖКИ  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408000" y="3342308"/>
            <a:ext cx="5234317" cy="411124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СЛУЖБЫ ПРИМИРЕНИЯ, СЛУЖБА </a:t>
            </a: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ИНСПЕКТОРОВ ПО ОХРАНЕ 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ДЕТСТВА, ПРОФИЛАКТИКА МАГАЗИННЫХ КРАЖ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408000" y="2199089"/>
            <a:ext cx="5228466" cy="361952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14 ШКОЛЬНЫХ СЛУЖБ, 56  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ПУНКТОВ В </a:t>
            </a: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ДЕТСКИХ САДАХ 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408000" y="1683067"/>
            <a:ext cx="5209406" cy="336013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«УТРЕННИЙ ФИЛЬТР» ШКОЛЫ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СЛУЖБА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ЭКСТРЕННОГО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РЕАГИРОВАНИЯ, РЕЙДОВЫЕ МЕРОПРИЯТИЯ 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24000" y="1716952"/>
            <a:ext cx="5357120" cy="336013"/>
          </a:xfrm>
          <a:prstGeom prst="roundRect">
            <a:avLst>
              <a:gd name="adj" fmla="val 15381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ВЫЯВЛЕНИЕ СОЦИАЛЬНОГО  НЕБЛАГОПОЛУЧИЯ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408000" y="1197673"/>
            <a:ext cx="5209408" cy="395287"/>
          </a:xfrm>
          <a:prstGeom prst="roundRect">
            <a:avLst>
              <a:gd name="adj" fmla="val 1485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ВСЕ ВЕДОМСТВА ПРОФИЛАКТИКИ, РАБОТА В РЕЖИМЕ </a:t>
            </a:r>
            <a:r>
              <a:rPr lang="en-US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ON-LINE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ПОЛНОТА ИНФОРМАЦИИ, ОПЕРАТИВНОСТЬ ДЕЙСТВИЙ, МВК 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24000" y="2870020"/>
            <a:ext cx="5345327" cy="334489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ВЫЯВЛЕНИЕ РИСКОВАННОГО ПОВЕДЕНИЯ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408000" y="2839485"/>
            <a:ext cx="5228465" cy="328228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 СУИЦИДАЛЬНОЙ ПРЕВЕНЦИИ, «КИБЕРПАТРУЛЬ», ТЕЛЕФОН ДОВЕРИЯ, СОЦ-ПСИХОЛОГИЧЕСКОЕ ТЕСТИРОВАНИЕ  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24000" y="4536000"/>
            <a:ext cx="5362352" cy="359867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НАСТАВНИЧЕСТВА  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6408000" y="3931257"/>
            <a:ext cx="5639770" cy="517896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СОПРОВОЖДЕНИЕ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СТАДИИ ДОСУДЕБНОГО, СУДЕБНОГО РАССЛЕДОВАНИЯ, В ПЕРИОД ПРЕБЫВАНИЯ В МЛС,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СОПРОВОЖДЕНИЕ ОСВОБОДИВШИХСЯ 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ЧЛЕНОВ ИХ СЕМЕЙ 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24000" y="4968000"/>
            <a:ext cx="5664000" cy="507611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just">
              <a:lnSpc>
                <a:spcPts val="1200"/>
              </a:lnSpc>
              <a:defRPr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СЛУЖБА СОЦИАЛЬНО-ПРАВОВОГО И ПСИХОЛОГИЧЕСКОГО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СОПРОВОЖДЕНИЯ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ЕСОВЕРШЕННОЛЕТНИХ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ЖЕРТВ/СВИДЕТЕЛЕЙ НАСИЛИЯ 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6408000" y="4536000"/>
            <a:ext cx="5257507" cy="359868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ПЕРСОНАЛЬНЫЕ, КОРПОРАТИВНЫЕ, РЕСУРСНЫЕ НАСТАВНИКИ 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24000" y="5616000"/>
            <a:ext cx="5377673" cy="435994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1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ДОСУГА ДЕТЕЙ И ПОДРОСТКОВ </a:t>
            </a:r>
            <a:endParaRPr lang="ru-RU" altLang="ru-RU" sz="115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6408000" y="5616000"/>
            <a:ext cx="5257507" cy="435993"/>
          </a:xfrm>
          <a:prstGeom prst="roundRect">
            <a:avLst>
              <a:gd name="adj" fmla="val 9660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ts val="11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ВНЕУРОЧНАЯ ЗАНЯТОСТЬ ЧЕРЕЗ МЕЖВЕДОМСТВЕННЫЕ </a:t>
            </a: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 МУНИЦИПАЛЬНО-ЧАСТНОЕ ПАРТНЕРСТВО 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324000" y="1153701"/>
            <a:ext cx="5352541" cy="395287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ВЕДЕНИЕ БАНКА ДАННЫХ СЕМЕЙ И НЕСОВЕРШЕННОЛЕТНИХ </a:t>
            </a:r>
            <a:endParaRPr lang="ru-RU" alt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6408000" y="4968000"/>
            <a:ext cx="5645553" cy="469706"/>
          </a:xfrm>
          <a:prstGeom prst="roundRect">
            <a:avLst>
              <a:gd name="adj" fmla="val 13771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ЭКСТРЕННАЯ, ПРОЛОНГИРОВАННАЯ ПОМОЩЬ, РЕАБИЛИТАЦИЯ, ПОМЕЩЕНИЯ С ЗЕРКАЛАМИ ГЕЗЕЛЛА  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324000" y="6156000"/>
            <a:ext cx="5342586" cy="361951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>
              <a:lnSpc>
                <a:spcPts val="12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НИЗКОПОРОГОВЫХ КЛУБОВ  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6408000" y="6156000"/>
            <a:ext cx="5228466" cy="361952"/>
          </a:xfrm>
          <a:prstGeom prst="roundRect">
            <a:avLst>
              <a:gd name="adj" fmla="val 20676"/>
            </a:avLst>
          </a:prstGeom>
          <a:noFill/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КЛУБЫ ОБЩЕНИЯ «ХОЗЯИН СВОЕЙ СУДЬБЫ», «ЯРКИЙ МИР», «ШКОЛА ПРАВА» ЦЕНТРА «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ЗЕРЖИНЕЦ», КРЫЛЬЯ72 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557708" y="1241644"/>
            <a:ext cx="792088" cy="1536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5568968" y="1796509"/>
            <a:ext cx="792088" cy="153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568968" y="2361314"/>
            <a:ext cx="792088" cy="1536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5568968" y="3542708"/>
            <a:ext cx="792088" cy="1536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5571593" y="4638922"/>
            <a:ext cx="792088" cy="1536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5553750" y="5736623"/>
            <a:ext cx="792088" cy="1536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5568968" y="2960428"/>
            <a:ext cx="792088" cy="153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5834172" y="4141302"/>
            <a:ext cx="526884" cy="7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5553750" y="6255691"/>
            <a:ext cx="792088" cy="153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6058194" y="5138839"/>
            <a:ext cx="291602" cy="8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27466" y="248164"/>
            <a:ext cx="8136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ЗАНЯТОСТИ НЕСОВЕРШЕННОЛЕТНИХ  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6504" y="4191470"/>
            <a:ext cx="71287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ПРОФИЛАКТИЧЕСКИЕ МЕРОПРИЯТИЯ 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35888" y="1080917"/>
            <a:ext cx="3686403" cy="1371407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МЕЖВЕДОМСТВЕННЫЙ ПРОЕКТ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ТЮМЕНСКОЕ ЛЕТО»</a:t>
            </a:r>
            <a:endParaRPr lang="en-US" alt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lnSpc>
                <a:spcPts val="1200"/>
              </a:lnSpc>
              <a:defRPr/>
            </a:pP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lnSpc>
                <a:spcPts val="1200"/>
              </a:lnSpc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34 000 ДЕТЕЙ-УЧАСТНИКОВ </a:t>
            </a:r>
          </a:p>
          <a:p>
            <a:pPr marL="92075" algn="ctr">
              <a:lnSpc>
                <a:spcPts val="1200"/>
              </a:lnSpc>
              <a:defRPr/>
            </a:pPr>
            <a:endParaRPr lang="ru-RU" altLang="ru-RU" sz="1150" b="1" dirty="0" smtClean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lnSpc>
                <a:spcPts val="1200"/>
              </a:lnSpc>
              <a:defRPr/>
            </a:pP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123225" y="1080917"/>
            <a:ext cx="3686403" cy="1053585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СПОРТИВНЫЕ И ДОСУГОВЫЕ ПЛОЩАДКИ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154 </a:t>
            </a: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СПОРТИВНЫХ И 73 ДОСУГОВЫХ ПЛОЩАДОК </a:t>
            </a:r>
          </a:p>
          <a:p>
            <a:pPr marL="92075">
              <a:lnSpc>
                <a:spcPts val="1200"/>
              </a:lnSpc>
              <a:defRPr/>
            </a:pPr>
            <a:r>
              <a:rPr lang="ru-RU" altLang="ru-RU" sz="115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8010724" y="976513"/>
            <a:ext cx="3816423" cy="1560578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ТРУДОУСТРОЙСТВО, ПРОГРАММА 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ОТРЯДЫ МЭРА»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11 554 ТРУДОУСТРОЕННЫХ НЕСОВЕРШЕННОЛЕТНИХ </a:t>
            </a:r>
          </a:p>
          <a:p>
            <a:pPr marL="92075">
              <a:lnSpc>
                <a:spcPts val="1200"/>
              </a:lnSpc>
              <a:defRPr/>
            </a:pP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1055440" y="2772000"/>
            <a:ext cx="4781634" cy="948312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ПРОФОРИЕНТАЦИОННЫЙ ПРОЕКТ «ПРОФ.НЕТ»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1 908 ПОДРОСТКОВ </a:t>
            </a:r>
          </a:p>
          <a:p>
            <a:pPr marL="92075">
              <a:lnSpc>
                <a:spcPts val="1200"/>
              </a:lnSpc>
              <a:defRPr/>
            </a:pPr>
            <a:r>
              <a:rPr lang="ru-RU" altLang="ru-RU" sz="115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65379" y="4932000"/>
            <a:ext cx="3687337" cy="1406634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РЕЙДЫ ПО ВЫЯВЛЕНИЮ БЕЗНАДЗОРНОСТИ ДЕТЕЙ  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537 РЕЙДОВ, 98 ДЕТЕЙ ВЫЯВЛЕНО В НОЧНОЕ ВРЕМЯ </a:t>
            </a:r>
          </a:p>
          <a:p>
            <a:pPr marL="92075">
              <a:lnSpc>
                <a:spcPts val="1200"/>
              </a:lnSpc>
              <a:defRPr/>
            </a:pP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4506175" y="4932000"/>
            <a:ext cx="3678057" cy="1262098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«БЕЗОПАСНОСТЬ ЖИЗНЕДЕЯТЕЛЬНОСТИ»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9 ШКОЛ-УЧАСТНИКОВ, 1 145 НЕСОВЕРШЕННОЛЕТНИХ 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8053912" y="4932000"/>
            <a:ext cx="3861499" cy="1152675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НЕДЕЛЯ ПРОФИЛАКТИКИ, ДНИ ПРАВОВОЙ ПОМОЩИ 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ОХВАТ БОЛЕЕ 121 000 НЕСОВЕРШЕННОЛЕТНИХ </a:t>
            </a: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6270900" y="2772000"/>
            <a:ext cx="5084494" cy="948312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«</a:t>
            </a:r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ТВОЕ ВРЕМЯ_ТЮМЕНЬ» </a:t>
            </a:r>
            <a:endParaRPr lang="en-US" alt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«АТЛЕТИК ДЖИМ»</a:t>
            </a:r>
            <a:endParaRPr lang="en-US" alt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106 УЧАСТНИКОВ ПРОЕКТА </a:t>
            </a:r>
          </a:p>
          <a:p>
            <a:pPr marL="92075">
              <a:lnSpc>
                <a:spcPts val="1200"/>
              </a:lnSpc>
              <a:defRPr/>
            </a:pPr>
            <a:endParaRPr lang="ru-RU" altLang="ru-RU" sz="115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4007768" y="4543258"/>
            <a:ext cx="3761124" cy="2122370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ПО ГАРМОНИЗАЦИИ ДЕТСКО-РОДИТЕЛЬСКИХ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ОТНОШЕНЙИ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СНИЖЕНИЕ НА 22 % ЧИСЛА ДЕТЕЙ С НЕСТАБИЛЬНЫМ ЭМОЦИОНАЛЬНЫМ </a:t>
            </a: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СОСТОЯНИЕМ</a:t>
            </a:r>
            <a:endParaRPr lang="ru-RU" altLang="ru-RU" sz="1600" b="1" dirty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lnSpc>
                <a:spcPts val="1200"/>
              </a:lnSpc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95400" y="2488685"/>
            <a:ext cx="4783844" cy="1296144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БЕЗОПАСНОЕ ВЗРОСЛЕНИЕ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104 МЕРОПРИЯТИЯ, </a:t>
            </a:r>
            <a:endParaRPr lang="ru-RU" altLang="ru-RU" sz="1600" b="1" dirty="0" smtClean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987 НЕСОВЕРШЕННОЛЕТНИХ </a:t>
            </a:r>
          </a:p>
          <a:p>
            <a:pPr marL="92075" algn="ctr">
              <a:lnSpc>
                <a:spcPts val="1200"/>
              </a:lnSpc>
              <a:defRPr/>
            </a:pP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0093" y="194411"/>
            <a:ext cx="4968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ПРОФИЛАКТИКА ЗАВИСИМОСТИ, ФОРМИРОВАНИЕ ЗОЖ  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3476" y="3784829"/>
            <a:ext cx="46187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ПРОСВЕЩЕНИЕ РОДИТЕЛЕЙ  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800270" y="1116000"/>
            <a:ext cx="4807167" cy="1375377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РЕАБИЛИТАЦИОННЫЙ ПРОЕКТ «СТУПЕНИ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19 НЕСОВЕРШЕННОЛЕТНИХ, ПРОШЕДШИХ </a:t>
            </a: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РЕАБИЛИТАЦИЮ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569041" y="1116000"/>
            <a:ext cx="4927557" cy="1213848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БАЗОВЫЕ (ОПОРНЫЕ) КАБИНЕТЫ ПРОФИЛАКТИКИ УПОТРЕБЛЕНИЯ ПАВ 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10 КАБИНЕТОВ </a:t>
            </a: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ПРОФИЛАКТИКИ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950252" y="2704709"/>
            <a:ext cx="4165133" cy="864096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СЛУЖБА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СЕМЕЙНОГО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КОНСУЛЬТИРОВАНИЯ 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1 500 КОНСУЛЬТАЦИЙ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99709" y="4464000"/>
            <a:ext cx="3592035" cy="2309628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ПРОЕКТЫ «РОДИТЕЛЬСКАЯ АКАДЕМИЯ»,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ШКОЛА ЭФФЕКТИВНЫХ РОДИТЕЛЕЙ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БОЛЕЕ 2 500 ЗАКОННЫХ </a:t>
            </a: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ПРЕСТАВИТЕЛЕЙ</a:t>
            </a:r>
            <a:endParaRPr lang="en-US" altLang="ru-RU" sz="1600" b="1" dirty="0" smtClean="0">
              <a:solidFill>
                <a:srgbClr val="E1E1E7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7768892" y="4464000"/>
            <a:ext cx="4282498" cy="2093603"/>
          </a:xfrm>
          <a:prstGeom prst="roundRect">
            <a:avLst>
              <a:gd name="adj" fmla="val 206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marL="92075"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СЕМЕЙНЫЕ КЛУБЫ, ГРУППЫ ПОДДЕРЖКИ РОДИТЕЛЕЙ ИЗ НЕПОЛНЫХ СЕМЕЙ (КРЫЛЬЯ72, СООБЩЕСТВА ОТЦОВ И ДР.) </a:t>
            </a:r>
            <a:endParaRPr lang="en-US" alt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ru-RU" altLang="ru-RU" sz="1600" b="1" dirty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СВЫШЕ 30 КЛУБОВ, СВЫШЕ 1 100 </a:t>
            </a:r>
            <a:r>
              <a:rPr lang="ru-RU" altLang="ru-RU" sz="1600" b="1" dirty="0" smtClean="0">
                <a:solidFill>
                  <a:srgbClr val="E1E1E7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МЕРОПРИЯТИЙ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71464" y="2488685"/>
            <a:ext cx="10297144" cy="269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791744" y="4725144"/>
            <a:ext cx="0" cy="136815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68208" y="4725144"/>
            <a:ext cx="0" cy="136815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477</Words>
  <Application>Microsoft Office PowerPoint</Application>
  <PresentationFormat>Произвольный</PresentationFormat>
  <Paragraphs>95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МЕЖВЕДОМСТВЕННАЯ КОМАНДА ГОРОДА ТЮМЕНИ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Осипова Илона Сергеевна</cp:lastModifiedBy>
  <cp:revision>343</cp:revision>
  <cp:lastPrinted>2019-10-31T05:42:11Z</cp:lastPrinted>
  <dcterms:created xsi:type="dcterms:W3CDTF">2019-08-22T16:11:24Z</dcterms:created>
  <dcterms:modified xsi:type="dcterms:W3CDTF">2019-10-31T05:54:54Z</dcterms:modified>
</cp:coreProperties>
</file>